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395" r:id="rId3"/>
    <p:sldId id="425" r:id="rId4"/>
    <p:sldId id="413" r:id="rId5"/>
    <p:sldId id="417" r:id="rId6"/>
    <p:sldId id="420" r:id="rId7"/>
    <p:sldId id="421" r:id="rId8"/>
    <p:sldId id="422" r:id="rId9"/>
    <p:sldId id="423" r:id="rId10"/>
    <p:sldId id="424" r:id="rId11"/>
    <p:sldId id="414" r:id="rId12"/>
    <p:sldId id="426" r:id="rId13"/>
    <p:sldId id="415" r:id="rId14"/>
    <p:sldId id="418" r:id="rId15"/>
    <p:sldId id="419" r:id="rId16"/>
    <p:sldId id="416" r:id="rId17"/>
    <p:sldId id="427" r:id="rId18"/>
    <p:sldId id="428" r:id="rId19"/>
    <p:sldId id="429" r:id="rId20"/>
    <p:sldId id="430" r:id="rId21"/>
    <p:sldId id="432" r:id="rId22"/>
    <p:sldId id="433" r:id="rId23"/>
    <p:sldId id="43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472C4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7" autoAdjust="0"/>
    <p:restoredTop sz="93697" autoAdjust="0"/>
  </p:normalViewPr>
  <p:slideViewPr>
    <p:cSldViewPr snapToGrid="0">
      <p:cViewPr>
        <p:scale>
          <a:sx n="96" d="100"/>
          <a:sy n="96" d="100"/>
        </p:scale>
        <p:origin x="522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7C4F2-DA80-4C96-9710-C8EF5A95F347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505CA-08AA-4CF8-A0B2-69FFBEE06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425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05CA-08AA-4CF8-A0B2-69FFBEE0667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403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05CA-08AA-4CF8-A0B2-69FFBEE0667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292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05CA-08AA-4CF8-A0B2-69FFBEE0667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324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989A2-E6AA-F19F-1EF9-EFF570201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C34DEE-4600-0B3A-7ADD-99830B1C1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449174-D9BB-FAEA-A322-DA3BF06B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23D4-8C4C-4EF9-B298-D5B0898CBB10}" type="datetime1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170D8-7F3D-F9E9-8680-8B0DC6CB5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068A15-9375-C17F-A859-93CDC2C1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7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69A0B-7D16-58F1-5F26-8B95FBF6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58D52E-30E1-F3BD-D40C-EA1176443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05D32A-F7A2-1FA6-486F-4BF5F783E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4F00-8F8F-461E-8067-48A20B1CEE86}" type="datetime1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FC6DA-7EFC-74BB-1773-D3AB033B5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2B758-DBF9-F20D-C6B7-9D36466E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6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9608DC-0201-0FCF-8664-C0CDD6FDF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77D8D2-F0F7-DEAC-3B08-3901A065C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5BDE18-4AC2-0AD0-DA1E-84F306B7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EE17-CD8C-49DE-8239-FC91CDD3E7A3}" type="datetime1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AFF070-848C-9146-1F18-6FF793D5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968E8-72C6-8F31-4421-AD3B78C63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62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0F269E-6787-0AC5-20FF-277B4BEAB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34E599-C959-0815-15B4-CF255A7DC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0946-7682-4D6E-A4AF-15DEB6CA6F00}" type="datetime1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C68718-A5F9-2245-3470-704C8DAFB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976394-9C80-2962-AD69-51011AE0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99D415-D1A2-EC89-3A5F-E80AEACE5D47}"/>
              </a:ext>
            </a:extLst>
          </p:cNvPr>
          <p:cNvSpPr/>
          <p:nvPr userDrawn="1"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568B0-2704-2C03-F57A-089D23682CD9}"/>
              </a:ext>
            </a:extLst>
          </p:cNvPr>
          <p:cNvSpPr/>
          <p:nvPr userDrawn="1"/>
        </p:nvSpPr>
        <p:spPr>
          <a:xfrm>
            <a:off x="0" y="-1"/>
            <a:ext cx="800499" cy="681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E91367-A60E-377E-2DFB-3A22D94A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68103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080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BD044-3EC6-EE2D-358F-4709F37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A8D040-CE90-1B26-8C66-6A582B98D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93203E-BB78-1340-5956-6C0135DE6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D9EE6-397A-4268-9E86-90D4EE1A8497}" type="datetime1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9D85C8-0EF3-1D3C-BD4C-6FE5EDD0D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607F2F-FC40-0341-E2BD-814D7B193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00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7E7CB-9182-896C-8BA2-076ED9FF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F8B90-284F-4B03-72FC-3F421B8A6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B29E53-449C-1EA1-4413-C293D2077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AC6D4C-0392-0CC3-B816-509112D38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509BB-7058-4071-8488-D2F9CB71F04E}" type="datetime1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1E63F2-5FBE-EDE1-A92C-FD07FE9E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F3E341-6FE0-6736-C857-9F51AD6D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67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DD7A6-B2CB-0768-13A0-40285818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342CF7-F4FF-6E9B-E74D-1239CCDAA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061BC7-CF12-E384-D300-FEFA91AE8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C5BC33-3EF7-8CE7-A65B-04B1DA002D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09DEFE-95A0-DDE6-B3D7-58AEE9E3D4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F9B3-4285-F7C7-F857-21D2B31AF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EAD37-90CA-4850-8F12-1DC3BE28F3D1}" type="datetime1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CA9A31-E481-2052-36CD-49F412832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398874-06DD-1FAF-BFE1-046AFA6A6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24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90FBE-6406-0DAB-D2CB-B5C8DFD2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B5CD20-5BEE-B9B9-11A6-2F096416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F803-F22B-457A-BE59-A33AE206A8C8}" type="datetime1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BBA30B-4D76-A230-A199-B88D72967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BD98FE-D3A1-C740-BC10-881B31A6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41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2E6C2A-EE80-F70A-0FC4-45DF6751C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2464D-EB7C-45C7-8B3C-5A9CCDC884B8}" type="datetime1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0DD15C-8B91-48BB-3AF5-DE51E39A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7C2744-AB2F-B2B2-ABD2-14D8FBC1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113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EEA80-AB23-3B01-0DC4-D1C3A689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C38F7-9075-96E7-84A4-E1C77FD38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F97730-789D-FFE4-71CA-2AB91BA09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58F6E0-31E6-28A0-F3F8-928B8229A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5112F-140F-4384-9395-3DE2D97B29A3}" type="datetime1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192E5E-C2F3-7129-4791-99B50D470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8804F0-862A-6D51-8B00-E30947BCF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224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3F4FE-09E6-442F-7B08-95A3DB99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126EB5-A8AC-A4E4-6AD8-48A66913C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604649-3A7B-A896-F33A-E0E69EAC2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BB4B52-9E84-FC4D-8A26-7D708885E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A509-93E9-41D0-B404-AC73D99EFC86}" type="datetime1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4071C0-A84A-864B-90FE-36BC1F767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D5DF27-3449-B187-CB82-B125E3BC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55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2289CC-5218-7EC4-EA16-68DF4894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3C6E1C-18F5-B566-6000-BEDE119EB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05594A-910E-50F7-027F-CA2D7CE62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4DE36-4BCC-47CC-84FD-821E9EA95BC8}" type="datetime1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2E4DE-CD25-4E08-3FBC-8EAE72451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39DDD-0E21-F26E-24FE-39B7A8F7B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411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428B8-E024-F6E1-B783-241244F439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err="1"/>
              <a:t>NASNet</a:t>
            </a:r>
            <a:r>
              <a:rPr lang="en-US" altLang="ko-KR"/>
              <a:t> (4)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BA08E-6C74-936E-F7A4-4AAAC478A2B2}"/>
              </a:ext>
            </a:extLst>
          </p:cNvPr>
          <p:cNvSpPr txBox="1"/>
          <p:nvPr/>
        </p:nvSpPr>
        <p:spPr>
          <a:xfrm>
            <a:off x="9818558" y="6230486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2115686 </a:t>
            </a:r>
            <a:r>
              <a:rPr lang="ko-KR" altLang="en-US" dirty="0" err="1"/>
              <a:t>최세인</a:t>
            </a:r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FDBC7048-5864-9D17-9AC0-1DF84D7B39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Learning Transferable Architectures for Scalable Image Recognition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120BF-34F2-9CB3-43B7-ADBEFEA0A27B}"/>
              </a:ext>
            </a:extLst>
          </p:cNvPr>
          <p:cNvSpPr txBox="1"/>
          <p:nvPr/>
        </p:nvSpPr>
        <p:spPr>
          <a:xfrm>
            <a:off x="7256112" y="6230486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2024-07-15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392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BE098CC-C445-549C-FFB8-A8BD756AE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98437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/>
              <a:t>SGD</a:t>
            </a:r>
            <a:r>
              <a:rPr lang="ko-KR" altLang="en-US" sz="2000"/>
              <a:t>로 학습</a:t>
            </a:r>
            <a:endParaRPr lang="en-US" altLang="ko-KR" sz="2000"/>
          </a:p>
          <a:p>
            <a:r>
              <a:rPr lang="en-US" altLang="ko-KR" sz="2000"/>
              <a:t>RMSprop </a:t>
            </a:r>
            <a:r>
              <a:rPr lang="ko-KR" altLang="en-US" sz="2000"/>
              <a:t>학습안됨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C11EC15-226D-539E-98A1-029EE0A5B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E8135EB-FF60-AA5A-534B-59CE0823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Training – Cifar10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6408CE-71F0-456A-630F-22F4102DF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567" y="1221658"/>
            <a:ext cx="8116433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33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B871EB2-9F38-BB78-4C19-81BF973A9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800" y="4132944"/>
            <a:ext cx="3756547" cy="269398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8C03D7A-69A7-0360-33B0-6D0D053D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9055136-83D0-261C-6460-92AF7EC11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Result – Cifar10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1EFC36-2584-24D1-EB10-146B3C45B1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6" t="9623" r="7718"/>
          <a:stretch/>
        </p:blipFill>
        <p:spPr>
          <a:xfrm>
            <a:off x="262335" y="814022"/>
            <a:ext cx="5414408" cy="28195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B5F661-E3AC-EAB7-EDEB-B2FEFE135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35" y="3651337"/>
            <a:ext cx="5618747" cy="4816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C8CE3C0-CC3C-BA76-A524-38D513AEA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287" y="4809615"/>
            <a:ext cx="3510568" cy="1481338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C2B6639-89FA-6343-B031-C64AFDB40F22}"/>
              </a:ext>
            </a:extLst>
          </p:cNvPr>
          <p:cNvSpPr/>
          <p:nvPr/>
        </p:nvSpPr>
        <p:spPr>
          <a:xfrm>
            <a:off x="1978420" y="4238064"/>
            <a:ext cx="1407695" cy="4816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20 epochs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7784085-31FD-F688-5431-64D8E4CF0D99}"/>
              </a:ext>
            </a:extLst>
          </p:cNvPr>
          <p:cNvSpPr/>
          <p:nvPr/>
        </p:nvSpPr>
        <p:spPr>
          <a:xfrm>
            <a:off x="9722811" y="4238064"/>
            <a:ext cx="1441264" cy="4816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100 epochs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E217CC-3C7B-AAA0-D286-E0A933DB2C37}"/>
              </a:ext>
            </a:extLst>
          </p:cNvPr>
          <p:cNvSpPr/>
          <p:nvPr/>
        </p:nvSpPr>
        <p:spPr>
          <a:xfrm flipV="1">
            <a:off x="5519800" y="4198341"/>
            <a:ext cx="3660295" cy="47130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C2FCC98-D95E-FB19-3E0A-76D82D25B6BD}"/>
              </a:ext>
            </a:extLst>
          </p:cNvPr>
          <p:cNvSpPr/>
          <p:nvPr/>
        </p:nvSpPr>
        <p:spPr>
          <a:xfrm>
            <a:off x="7708525" y="6071117"/>
            <a:ext cx="3135643" cy="57046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cf. </a:t>
            </a:r>
            <a:r>
              <a:rPr lang="ko-KR" altLang="en-US" sz="1600">
                <a:solidFill>
                  <a:schemeClr val="tx1"/>
                </a:solidFill>
              </a:rPr>
              <a:t>트럭 예측</a:t>
            </a:r>
            <a:r>
              <a:rPr lang="en-US" altLang="ko-KR" sz="1600">
                <a:solidFill>
                  <a:schemeClr val="tx1"/>
                </a:solidFill>
              </a:rPr>
              <a:t>% - </a:t>
            </a:r>
            <a:r>
              <a:rPr lang="ko-KR" altLang="en-US" sz="1600">
                <a:solidFill>
                  <a:schemeClr val="tx1"/>
                </a:solidFill>
              </a:rPr>
              <a:t> </a:t>
            </a:r>
            <a:r>
              <a:rPr lang="en-US" altLang="ko-KR" sz="1600">
                <a:solidFill>
                  <a:schemeClr val="tx1"/>
                </a:solidFill>
              </a:rPr>
              <a:t>test acc</a:t>
            </a:r>
            <a:r>
              <a:rPr lang="ko-KR" altLang="en-US" sz="1600">
                <a:solidFill>
                  <a:schemeClr val="tx1"/>
                </a:solidFill>
              </a:rPr>
              <a:t>보다 현저히 낮음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600DE4-96F8-45DE-0318-9D98FD9E8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299" y="737619"/>
            <a:ext cx="5041501" cy="27531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D199663-EF99-356F-7468-C02FB5C33A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230" b="17043"/>
          <a:stretch/>
        </p:blipFill>
        <p:spPr>
          <a:xfrm>
            <a:off x="6226031" y="3720184"/>
            <a:ext cx="5881080" cy="343913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35B5ED3-9386-9725-514D-AFC50E509060}"/>
              </a:ext>
            </a:extLst>
          </p:cNvPr>
          <p:cNvSpPr/>
          <p:nvPr/>
        </p:nvSpPr>
        <p:spPr>
          <a:xfrm>
            <a:off x="609145" y="5431536"/>
            <a:ext cx="4401023" cy="12100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cf. </a:t>
            </a:r>
            <a:r>
              <a:rPr lang="ko-KR" altLang="en-US" sz="1600">
                <a:solidFill>
                  <a:schemeClr val="tx1"/>
                </a:solidFill>
              </a:rPr>
              <a:t>논문에서 </a:t>
            </a:r>
            <a:r>
              <a:rPr lang="en-US" altLang="ko-KR" sz="1600">
                <a:solidFill>
                  <a:schemeClr val="tx1"/>
                </a:solidFill>
              </a:rPr>
              <a:t>ImageNet </a:t>
            </a:r>
            <a:r>
              <a:rPr lang="ko-KR" altLang="en-US" sz="1600">
                <a:solidFill>
                  <a:schemeClr val="tx1"/>
                </a:solidFill>
              </a:rPr>
              <a:t>학습 시 </a:t>
            </a:r>
            <a:r>
              <a:rPr lang="en-US" altLang="ko-KR" sz="1600">
                <a:solidFill>
                  <a:schemeClr val="tx1"/>
                </a:solidFill>
              </a:rPr>
              <a:t>RMSprop </a:t>
            </a:r>
            <a:r>
              <a:rPr lang="ko-KR" altLang="en-US" sz="1600">
                <a:solidFill>
                  <a:schemeClr val="tx1"/>
                </a:solidFill>
              </a:rPr>
              <a:t>사용했다고 기록되어있음 </a:t>
            </a:r>
            <a:r>
              <a:rPr lang="en-US" altLang="ko-KR" sz="1600">
                <a:solidFill>
                  <a:schemeClr val="tx1"/>
                </a:solidFill>
              </a:rPr>
              <a:t>-&gt; cifar10 </a:t>
            </a:r>
            <a:r>
              <a:rPr lang="ko-KR" altLang="en-US" sz="1600">
                <a:solidFill>
                  <a:schemeClr val="tx1"/>
                </a:solidFill>
              </a:rPr>
              <a:t>학습 시 학습안됨 </a:t>
            </a:r>
            <a:r>
              <a:rPr lang="en-US" altLang="ko-KR" sz="1600">
                <a:solidFill>
                  <a:schemeClr val="tx1"/>
                </a:solidFill>
              </a:rPr>
              <a:t>(val</a:t>
            </a:r>
            <a:r>
              <a:rPr lang="ko-KR" altLang="en-US" sz="1600">
                <a:solidFill>
                  <a:schemeClr val="tx1"/>
                </a:solidFill>
              </a:rPr>
              <a:t> </a:t>
            </a:r>
            <a:r>
              <a:rPr lang="en-US" altLang="ko-KR" sz="1600">
                <a:solidFill>
                  <a:schemeClr val="tx1"/>
                </a:solidFill>
              </a:rPr>
              <a:t>acc</a:t>
            </a:r>
            <a:r>
              <a:rPr lang="ko-KR" altLang="en-US" sz="1600">
                <a:solidFill>
                  <a:schemeClr val="tx1"/>
                </a:solidFill>
              </a:rPr>
              <a:t> </a:t>
            </a:r>
            <a:r>
              <a:rPr lang="en-US" altLang="ko-KR" sz="1600">
                <a:solidFill>
                  <a:schemeClr val="tx1"/>
                </a:solidFill>
              </a:rPr>
              <a:t>0.1</a:t>
            </a:r>
            <a:r>
              <a:rPr lang="ko-KR" altLang="en-US" sz="1600">
                <a:solidFill>
                  <a:schemeClr val="tx1"/>
                </a:solidFill>
              </a:rPr>
              <a:t>에서 정지</a:t>
            </a:r>
            <a:r>
              <a:rPr lang="en-US" altLang="ko-KR" sz="1600">
                <a:solidFill>
                  <a:schemeClr val="tx1"/>
                </a:solidFill>
              </a:rPr>
              <a:t>)</a:t>
            </a: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823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6A0A22-D252-1957-7578-FBDE6B0A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43E161A-8FF0-626F-E5D1-A9C195CDE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Modeling1 - ImageNet</a:t>
            </a:r>
            <a:endParaRPr lang="ko-KR" altLang="en-US"/>
          </a:p>
        </p:txBody>
      </p:sp>
      <p:pic>
        <p:nvPicPr>
          <p:cNvPr id="1026" name="Picture 2" descr="논문 읽기] NasNet(2018) 리뷰, Learning Transferable Architectures for Scalable  Image Recognition">
            <a:extLst>
              <a:ext uri="{FF2B5EF4-FFF2-40B4-BE49-F238E27FC236}">
                <a16:creationId xmlns:a16="http://schemas.microsoft.com/office/drawing/2014/main" id="{8CC1973B-96A4-D0B5-9F3E-D618D53FD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2" t="2605" r="14657" b="21695"/>
          <a:stretch/>
        </p:blipFill>
        <p:spPr bwMode="auto">
          <a:xfrm>
            <a:off x="230996" y="865166"/>
            <a:ext cx="1651865" cy="607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4D38A2B-31D4-7DA6-21B9-7254C4AB9092}"/>
              </a:ext>
            </a:extLst>
          </p:cNvPr>
          <p:cNvSpPr/>
          <p:nvPr/>
        </p:nvSpPr>
        <p:spPr>
          <a:xfrm>
            <a:off x="1714164" y="6338857"/>
            <a:ext cx="2500772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2000" b="1">
                <a:ln/>
                <a:solidFill>
                  <a:schemeClr val="accent3"/>
                </a:solidFill>
              </a:rPr>
              <a:t>NASNet-A 6@4032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4DAFA01-D6A2-6841-C438-DBDC98FD097C}"/>
              </a:ext>
            </a:extLst>
          </p:cNvPr>
          <p:cNvGrpSpPr/>
          <p:nvPr/>
        </p:nvGrpSpPr>
        <p:grpSpPr>
          <a:xfrm>
            <a:off x="1846906" y="1024097"/>
            <a:ext cx="5014405" cy="2745987"/>
            <a:chOff x="1882861" y="1234498"/>
            <a:chExt cx="7344800" cy="37065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E0E5D2-DC2F-961D-CF8C-DAD1015CE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4574"/>
            <a:stretch/>
          </p:blipFill>
          <p:spPr>
            <a:xfrm>
              <a:off x="1882861" y="1234498"/>
              <a:ext cx="7344800" cy="350646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65448B-9043-0CF0-3925-06494AAD44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663"/>
            <a:stretch/>
          </p:blipFill>
          <p:spPr>
            <a:xfrm>
              <a:off x="1882861" y="4739427"/>
              <a:ext cx="7344800" cy="201622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4476A67-FAF4-A181-68D0-0E8B1C3A7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341" y="713807"/>
            <a:ext cx="5289519" cy="28482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6F3CEAC-C4B5-CEC5-E10A-22C21873C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127" y="3577590"/>
            <a:ext cx="6520907" cy="32804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B575D3-1EA4-14DC-B9ED-F17F7DFEE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472" y="4540268"/>
            <a:ext cx="1972458" cy="16883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B2A9EB-424F-A08A-4480-BF337B765140}"/>
              </a:ext>
            </a:extLst>
          </p:cNvPr>
          <p:cNvSpPr txBox="1"/>
          <p:nvPr/>
        </p:nvSpPr>
        <p:spPr>
          <a:xfrm>
            <a:off x="1543709" y="5785881"/>
            <a:ext cx="419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시도</a:t>
            </a:r>
            <a:r>
              <a:rPr lang="en-US" altLang="ko-KR"/>
              <a:t>1. Cifar10</a:t>
            </a:r>
            <a:r>
              <a:rPr lang="ko-KR" altLang="en-US"/>
              <a:t>과 비슷한 방식의 모델링</a:t>
            </a:r>
          </a:p>
        </p:txBody>
      </p:sp>
    </p:spTree>
    <p:extLst>
      <p:ext uri="{BB962C8B-B14F-4D97-AF65-F5344CB8AC3E}">
        <p14:creationId xmlns:p14="http://schemas.microsoft.com/office/powerpoint/2010/main" val="3071535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39A4BB-EFC0-9620-9774-883FBC1B7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537" y="106763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/>
              <a:t>ImageNet</a:t>
            </a:r>
          </a:p>
          <a:p>
            <a:r>
              <a:rPr lang="en-US" altLang="ko-KR" sz="2000"/>
              <a:t>sep – bw, sw 2</a:t>
            </a:r>
            <a:r>
              <a:rPr lang="ko-KR" altLang="en-US" sz="2000"/>
              <a:t>줄 추가</a:t>
            </a:r>
            <a:r>
              <a:rPr lang="en-US" altLang="ko-KR" sz="2000"/>
              <a:t> </a:t>
            </a:r>
            <a:endParaRPr lang="ko-KR" altLang="en-US" sz="200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E8DB40-4CFE-01F7-621C-1B0B6368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9503933-0927-94E7-8FA9-B9C882EFB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파라미터 수에 대한 고찰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079C65-37E2-C233-AB3B-94E0D4777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061" y="2397274"/>
            <a:ext cx="5868219" cy="25816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03CAA67-4838-CBB2-E8E5-0C8C10948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20" y="2440142"/>
            <a:ext cx="6173061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31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0514DF0-7441-0A0D-129A-22823116A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45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/>
              <a:t>navi </a:t>
            </a:r>
            <a:r>
              <a:rPr lang="ko-KR" altLang="en-US" sz="2000"/>
              <a:t>서버에서 실험</a:t>
            </a:r>
            <a:r>
              <a:rPr lang="en-US" altLang="ko-KR" sz="2000"/>
              <a:t>, 100epochs</a:t>
            </a:r>
          </a:p>
          <a:p>
            <a:r>
              <a:rPr lang="ko-KR" altLang="en-US" sz="2000"/>
              <a:t>학습안됨</a:t>
            </a:r>
            <a:r>
              <a:rPr lang="en-US" altLang="ko-KR" sz="2000"/>
              <a:t>, gpu </a:t>
            </a:r>
            <a:r>
              <a:rPr lang="ko-KR" altLang="en-US" sz="2000"/>
              <a:t>터짐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E050A3-D535-D6E1-D5BC-A52EAD636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B28798C-70D2-0B25-0397-F3A0C84F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Training1 – ImageNet-mini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49A5FC-8F53-C0F7-C2CD-0A5CC5359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7" y="2043028"/>
            <a:ext cx="10084692" cy="447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59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C1E48F2-9CBB-A4FC-81C4-96D30C3D6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ivpl-d29</a:t>
            </a:r>
            <a:r>
              <a:rPr lang="ko-KR" altLang="en-US" sz="2000"/>
              <a:t>에서 실험</a:t>
            </a:r>
            <a:endParaRPr lang="en-US" altLang="ko-KR" sz="2000"/>
          </a:p>
          <a:p>
            <a:r>
              <a:rPr lang="en-US" altLang="ko-KR" sz="2000"/>
              <a:t>epochs : 8 </a:t>
            </a:r>
          </a:p>
          <a:p>
            <a:r>
              <a:rPr lang="en-US" altLang="ko-KR" sz="2000"/>
              <a:t>gpu </a:t>
            </a:r>
            <a:r>
              <a:rPr lang="ko-KR" altLang="en-US" sz="2000"/>
              <a:t>터짐</a:t>
            </a:r>
            <a:r>
              <a:rPr lang="en-US" altLang="ko-KR" sz="2000"/>
              <a:t>, </a:t>
            </a:r>
            <a:r>
              <a:rPr lang="ko-KR" altLang="en-US" sz="2000"/>
              <a:t>학습 안됨</a:t>
            </a:r>
            <a:endParaRPr lang="en-US" altLang="ko-KR" sz="2000"/>
          </a:p>
          <a:p>
            <a:endParaRPr lang="en-US" altLang="ko-KR" sz="2000"/>
          </a:p>
          <a:p>
            <a:r>
              <a:rPr lang="ko-KR" altLang="en-US" sz="2000"/>
              <a:t>학습 되도록 </a:t>
            </a:r>
            <a:r>
              <a:rPr lang="en-US" altLang="ko-KR" sz="2000"/>
              <a:t>Modeling </a:t>
            </a:r>
            <a:r>
              <a:rPr lang="ko-KR" altLang="en-US" sz="2000"/>
              <a:t>진행중</a:t>
            </a:r>
            <a:endParaRPr lang="en-US" altLang="ko-KR" sz="200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6C7D75-916D-7DB4-5112-231165A68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BE3A98B-45C5-8E16-9CE2-DFB56D09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Training1 – ImageNet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65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6A0A22-D252-1957-7578-FBDE6B0A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43E161A-8FF0-626F-E5D1-A9C195CDE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Modeling2 – ImageNet</a:t>
            </a:r>
            <a:endParaRPr lang="ko-KR" altLang="en-US"/>
          </a:p>
        </p:txBody>
      </p:sp>
      <p:pic>
        <p:nvPicPr>
          <p:cNvPr id="1026" name="Picture 2" descr="논문 읽기] NasNet(2018) 리뷰, Learning Transferable Architectures for Scalable  Image Recognition">
            <a:extLst>
              <a:ext uri="{FF2B5EF4-FFF2-40B4-BE49-F238E27FC236}">
                <a16:creationId xmlns:a16="http://schemas.microsoft.com/office/drawing/2014/main" id="{8CC1973B-96A4-D0B5-9F3E-D618D53FD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2" t="2605" r="14657" b="21695"/>
          <a:stretch/>
        </p:blipFill>
        <p:spPr bwMode="auto">
          <a:xfrm>
            <a:off x="270753" y="771279"/>
            <a:ext cx="1651865" cy="607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EDFB436-85D3-CF67-88BD-B22AD52A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29" t="56479" r="59395"/>
          <a:stretch/>
        </p:blipFill>
        <p:spPr>
          <a:xfrm>
            <a:off x="2094960" y="859427"/>
            <a:ext cx="2979506" cy="58090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CA73803-56DC-402B-FEDD-69BF625452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1" r="48652" b="43757"/>
          <a:stretch/>
        </p:blipFill>
        <p:spPr>
          <a:xfrm>
            <a:off x="5024535" y="946440"/>
            <a:ext cx="3829996" cy="572202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7061D85-6133-E832-5AA7-0F62C64AF2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92" t="20524" r="21325" b="21648"/>
          <a:stretch/>
        </p:blipFill>
        <p:spPr>
          <a:xfrm>
            <a:off x="8854531" y="1296236"/>
            <a:ext cx="3279662" cy="500375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103EEC5-E299-9D30-0621-8284350DD61F}"/>
              </a:ext>
            </a:extLst>
          </p:cNvPr>
          <p:cNvSpPr txBox="1"/>
          <p:nvPr/>
        </p:nvSpPr>
        <p:spPr>
          <a:xfrm>
            <a:off x="10368913" y="4589295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2016</a:t>
            </a:r>
            <a:endParaRPr lang="ko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8DDF00-7DD0-98DD-5426-9E7117BB851E}"/>
              </a:ext>
            </a:extLst>
          </p:cNvPr>
          <p:cNvSpPr txBox="1"/>
          <p:nvPr/>
        </p:nvSpPr>
        <p:spPr>
          <a:xfrm>
            <a:off x="11189348" y="4565253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2016</a:t>
            </a:r>
            <a:endParaRPr lang="ko-KR" altLang="en-US" sz="11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7889A2-A85C-8522-C5E0-E1D9FF9037FF}"/>
              </a:ext>
            </a:extLst>
          </p:cNvPr>
          <p:cNvSpPr txBox="1"/>
          <p:nvPr/>
        </p:nvSpPr>
        <p:spPr>
          <a:xfrm>
            <a:off x="10368914" y="4879086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2016</a:t>
            </a:r>
            <a:endParaRPr lang="ko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B55B6F-27A6-7A16-8C73-8735BB0C8678}"/>
              </a:ext>
            </a:extLst>
          </p:cNvPr>
          <p:cNvSpPr txBox="1"/>
          <p:nvPr/>
        </p:nvSpPr>
        <p:spPr>
          <a:xfrm>
            <a:off x="3572088" y="694230"/>
            <a:ext cx="700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시도</a:t>
            </a:r>
            <a:r>
              <a:rPr lang="en-US" altLang="ko-KR"/>
              <a:t>2. prev, prev_prev cell</a:t>
            </a:r>
            <a:r>
              <a:rPr lang="ko-KR" altLang="en-US"/>
              <a:t>의 </a:t>
            </a:r>
            <a:r>
              <a:rPr lang="en-US" altLang="ko-KR"/>
              <a:t>output channels</a:t>
            </a:r>
            <a:r>
              <a:rPr lang="ko-KR" altLang="en-US"/>
              <a:t> 고려하여 각각 계산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F75EC7-D3EB-C2B6-7658-2F6139DFA64C}"/>
              </a:ext>
            </a:extLst>
          </p:cNvPr>
          <p:cNvSpPr txBox="1"/>
          <p:nvPr/>
        </p:nvSpPr>
        <p:spPr>
          <a:xfrm>
            <a:off x="11192519" y="2040089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current</a:t>
            </a:r>
            <a:endParaRPr lang="ko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AF8D68-3850-CBE7-F375-997260F6D9EE}"/>
              </a:ext>
            </a:extLst>
          </p:cNvPr>
          <p:cNvSpPr txBox="1"/>
          <p:nvPr/>
        </p:nvSpPr>
        <p:spPr>
          <a:xfrm>
            <a:off x="10259584" y="2069906"/>
            <a:ext cx="7264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previous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513667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C1E48F2-9CBB-A4FC-81C4-96D30C3D6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9" y="90128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600"/>
              <a:t>ivpl-d29</a:t>
            </a:r>
            <a:r>
              <a:rPr lang="ko-KR" altLang="en-US" sz="1600"/>
              <a:t>에서 실험</a:t>
            </a:r>
            <a:endParaRPr lang="en-US" altLang="ko-KR" sz="1600"/>
          </a:p>
          <a:p>
            <a:r>
              <a:rPr lang="en-US" altLang="ko-KR" sz="1600"/>
              <a:t>epochs : 6 </a:t>
            </a:r>
          </a:p>
          <a:p>
            <a:r>
              <a:rPr lang="en-US" altLang="ko-KR" sz="1600"/>
              <a:t>batch size : 8 (16</a:t>
            </a:r>
            <a:r>
              <a:rPr lang="ko-KR" altLang="en-US" sz="1600"/>
              <a:t>이상 터짐</a:t>
            </a:r>
            <a:r>
              <a:rPr lang="en-US" altLang="ko-KR" sz="1600"/>
              <a:t>)</a:t>
            </a:r>
          </a:p>
          <a:p>
            <a:r>
              <a:rPr lang="en-US" altLang="ko-KR" sz="1600"/>
              <a:t>RMSprop </a:t>
            </a:r>
            <a:r>
              <a:rPr lang="ko-KR" altLang="en-US" sz="1600"/>
              <a:t>사용</a:t>
            </a:r>
            <a:r>
              <a:rPr lang="en-US" altLang="ko-KR" sz="1600"/>
              <a:t>, sep conv 2</a:t>
            </a:r>
            <a:r>
              <a:rPr lang="ko-KR" altLang="en-US" sz="1600"/>
              <a:t>번 반복함</a:t>
            </a:r>
            <a:endParaRPr lang="en-US" altLang="ko-KR" sz="1600"/>
          </a:p>
          <a:p>
            <a:r>
              <a:rPr lang="ko-KR" altLang="en-US" sz="1600"/>
              <a:t>학습 도중 </a:t>
            </a:r>
            <a:r>
              <a:rPr lang="en-US" altLang="ko-KR" sz="1600"/>
              <a:t>GPU 100%, </a:t>
            </a:r>
            <a:r>
              <a:rPr lang="ko-KR" altLang="en-US" sz="1600"/>
              <a:t>멈춰버림 </a:t>
            </a:r>
            <a:r>
              <a:rPr lang="en-US" altLang="ko-KR" sz="1600"/>
              <a:t>(1</a:t>
            </a:r>
            <a:r>
              <a:rPr lang="ko-KR" altLang="en-US" sz="1600"/>
              <a:t>회</a:t>
            </a:r>
            <a:r>
              <a:rPr lang="en-US" altLang="ko-KR" sz="1600"/>
              <a:t>,</a:t>
            </a:r>
            <a:br>
              <a:rPr lang="en-US" altLang="ko-KR" sz="1600"/>
            </a:br>
            <a:r>
              <a:rPr lang="en-US" altLang="ko-KR" sz="1600"/>
              <a:t>GPU power</a:t>
            </a:r>
            <a:r>
              <a:rPr lang="ko-KR" altLang="en-US" sz="1600"/>
              <a:t>제한걸고 학습 진행중</a:t>
            </a:r>
            <a:r>
              <a:rPr lang="en-US" altLang="ko-KR" sz="160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6C7D75-916D-7DB4-5112-231165A68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BE3A98B-45C5-8E16-9CE2-DFB56D09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Training2 – ImageNet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94F3D9-22E9-2D3F-6621-6AF707438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2" r="6191"/>
          <a:stretch/>
        </p:blipFill>
        <p:spPr>
          <a:xfrm>
            <a:off x="85478" y="2888568"/>
            <a:ext cx="3846443" cy="24725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3E660C-0EDD-1A9E-1640-8530C7DE3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1"/>
          <a:stretch/>
        </p:blipFill>
        <p:spPr>
          <a:xfrm>
            <a:off x="3985590" y="724711"/>
            <a:ext cx="8206410" cy="43277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940129-A63F-09D3-6070-6499E7DCC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939" y="4909930"/>
            <a:ext cx="4507061" cy="19185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EC8A051-EE00-E8EF-1E71-47EAEE33F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8" y="5993274"/>
            <a:ext cx="7486149" cy="413898"/>
          </a:xfrm>
          <a:prstGeom prst="rect">
            <a:avLst/>
          </a:prstGeom>
        </p:spPr>
      </p:pic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F7A936C9-2915-6B50-B466-64FBD7E3193D}"/>
              </a:ext>
            </a:extLst>
          </p:cNvPr>
          <p:cNvSpPr txBox="1">
            <a:spLocks/>
          </p:cNvSpPr>
          <p:nvPr/>
        </p:nvSpPr>
        <p:spPr>
          <a:xfrm>
            <a:off x="281609" y="5713205"/>
            <a:ext cx="2242930" cy="487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/>
              <a:t>1epochs </a:t>
            </a:r>
            <a:r>
              <a:rPr lang="ko-KR" altLang="en-US" sz="1600"/>
              <a:t>진행중</a:t>
            </a:r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99796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C1E48F2-9CBB-A4FC-81C4-96D30C3D6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9" y="90128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/>
              <a:t>sep 1, </a:t>
            </a:r>
            <a:r>
              <a:rPr lang="ko-KR" altLang="en-US" sz="2000"/>
              <a:t>원본</a:t>
            </a:r>
            <a:r>
              <a:rPr lang="en-US" altLang="ko-KR" sz="2000"/>
              <a:t>(size </a:t>
            </a:r>
            <a:r>
              <a:rPr lang="ko-KR" altLang="en-US" sz="2000"/>
              <a:t>오류로 </a:t>
            </a:r>
            <a:r>
              <a:rPr lang="en-US" altLang="ko-KR" sz="2000"/>
              <a:t>2</a:t>
            </a:r>
            <a:r>
              <a:rPr lang="ko-KR" altLang="en-US" sz="2000"/>
              <a:t>가지 </a:t>
            </a:r>
            <a:r>
              <a:rPr lang="en-US" altLang="ko-KR" sz="2000"/>
              <a:t>ver.)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6C7D75-916D-7DB4-5112-231165A68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BE3A98B-45C5-8E16-9CE2-DFB56D09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Code – ImageNet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CEC197-CDB9-DD54-9F88-C90B281D3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09" y="1408549"/>
            <a:ext cx="6768507" cy="33324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F0E17C-F72E-EE10-3449-E65DDAE0C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288" y="3086839"/>
            <a:ext cx="7419242" cy="3492623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E96A50C-F786-B676-03F5-BA55D904357E}"/>
              </a:ext>
            </a:extLst>
          </p:cNvPr>
          <p:cNvCxnSpPr>
            <a:cxnSpLocks/>
          </p:cNvCxnSpPr>
          <p:nvPr/>
        </p:nvCxnSpPr>
        <p:spPr>
          <a:xfrm>
            <a:off x="2418522" y="2266122"/>
            <a:ext cx="159688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71F406F-FEF7-D1EB-8C69-F1EB34C8192A}"/>
              </a:ext>
            </a:extLst>
          </p:cNvPr>
          <p:cNvCxnSpPr>
            <a:cxnSpLocks/>
          </p:cNvCxnSpPr>
          <p:nvPr/>
        </p:nvCxnSpPr>
        <p:spPr>
          <a:xfrm>
            <a:off x="2590800" y="2418522"/>
            <a:ext cx="159688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222C7-44F1-B4F5-DB86-EAFB8A29BF52}"/>
              </a:ext>
            </a:extLst>
          </p:cNvPr>
          <p:cNvCxnSpPr>
            <a:cxnSpLocks/>
          </p:cNvCxnSpPr>
          <p:nvPr/>
        </p:nvCxnSpPr>
        <p:spPr>
          <a:xfrm>
            <a:off x="2418522" y="2590801"/>
            <a:ext cx="159688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5B6762-9764-B857-612A-202EB6E6500D}"/>
              </a:ext>
            </a:extLst>
          </p:cNvPr>
          <p:cNvCxnSpPr>
            <a:cxnSpLocks/>
          </p:cNvCxnSpPr>
          <p:nvPr/>
        </p:nvCxnSpPr>
        <p:spPr>
          <a:xfrm>
            <a:off x="6536635" y="4154558"/>
            <a:ext cx="159688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0F00D7-4870-3FBC-A22D-147F11CB5F13}"/>
              </a:ext>
            </a:extLst>
          </p:cNvPr>
          <p:cNvCxnSpPr>
            <a:cxnSpLocks/>
          </p:cNvCxnSpPr>
          <p:nvPr/>
        </p:nvCxnSpPr>
        <p:spPr>
          <a:xfrm>
            <a:off x="6639340" y="4306958"/>
            <a:ext cx="159688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B0BD56F-B606-4520-354B-D5A2A6C15A95}"/>
              </a:ext>
            </a:extLst>
          </p:cNvPr>
          <p:cNvCxnSpPr>
            <a:cxnSpLocks/>
          </p:cNvCxnSpPr>
          <p:nvPr/>
        </p:nvCxnSpPr>
        <p:spPr>
          <a:xfrm>
            <a:off x="6536635" y="4618385"/>
            <a:ext cx="159688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635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7CF9820-5EB1-7E23-B3F1-F68BA90B3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386" y="1307235"/>
            <a:ext cx="6163442" cy="4649479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C1E48F2-9CBB-A4FC-81C4-96D30C3D6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9" y="90128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/>
              <a:t>First &amp; Second Reduction Cell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6C7D75-916D-7DB4-5112-231165A68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BE3A98B-45C5-8E16-9CE2-DFB56D09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Code – ImageNet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F3C3A0-24F7-78B9-C3BF-76FB5F591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9763"/>
            <a:ext cx="6407426" cy="4119059"/>
          </a:xfrm>
          <a:prstGeom prst="rect">
            <a:avLst/>
          </a:prstGeom>
        </p:spPr>
      </p:pic>
      <p:pic>
        <p:nvPicPr>
          <p:cNvPr id="19" name="Picture 2" descr="논문 읽기] NasNet(2018) 리뷰, Learning Transferable Architectures for Scalable  Image Recognition">
            <a:extLst>
              <a:ext uri="{FF2B5EF4-FFF2-40B4-BE49-F238E27FC236}">
                <a16:creationId xmlns:a16="http://schemas.microsoft.com/office/drawing/2014/main" id="{4477238C-1850-A656-90A1-9E9E7FAE6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2" t="2605" r="14657" b="21695"/>
          <a:stretch/>
        </p:blipFill>
        <p:spPr bwMode="auto">
          <a:xfrm>
            <a:off x="4993469" y="3608122"/>
            <a:ext cx="884066" cy="32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AA5749F-0F84-07B1-B74C-81A4C816EB8C}"/>
              </a:ext>
            </a:extLst>
          </p:cNvPr>
          <p:cNvSpPr/>
          <p:nvPr/>
        </p:nvSpPr>
        <p:spPr>
          <a:xfrm>
            <a:off x="4973376" y="5613557"/>
            <a:ext cx="884067" cy="32467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8B4427-14A7-634B-75CC-45D8385614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8" t="26517" r="7946" b="65770"/>
          <a:stretch/>
        </p:blipFill>
        <p:spPr>
          <a:xfrm>
            <a:off x="4993469" y="224637"/>
            <a:ext cx="6978280" cy="51299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12699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F476AC1-0CCE-F544-02FA-5E772FBFB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Modeling NASNet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CIFAR-10 Test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On Progress  - ImageNet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E2F2B6-E048-CF98-1D2E-D3B8F0DDA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AB17CCB-C56E-E9EC-EA26-1EF43F40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70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C1E48F2-9CBB-A4FC-81C4-96D30C3D6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9" y="90128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/>
              <a:t>FirstNormalCell – Reduction</a:t>
            </a:r>
            <a:r>
              <a:rPr lang="ko-KR" altLang="en-US" sz="2000"/>
              <a:t>이후</a:t>
            </a:r>
            <a:r>
              <a:rPr lang="en-US" altLang="ko-KR" sz="2000"/>
              <a:t>, Normal cell</a:t>
            </a:r>
            <a:r>
              <a:rPr lang="ko-KR" altLang="en-US" sz="2000"/>
              <a:t> 이전</a:t>
            </a:r>
            <a:r>
              <a:rPr lang="en-US" altLang="ko-KR" sz="2000"/>
              <a:t>, size</a:t>
            </a:r>
            <a:r>
              <a:rPr lang="ko-KR" altLang="en-US" sz="2000"/>
              <a:t>맞추기</a:t>
            </a:r>
            <a:endParaRPr lang="en-US" altLang="ko-KR" sz="200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6C7D75-916D-7DB4-5112-231165A68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BE3A98B-45C5-8E16-9CE2-DFB56D09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Code – ImageNet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FB1433-70C0-55A8-5244-9EA76DD36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43" y="1250610"/>
            <a:ext cx="6403811" cy="5470865"/>
          </a:xfrm>
          <a:prstGeom prst="rect">
            <a:avLst/>
          </a:prstGeom>
        </p:spPr>
      </p:pic>
      <p:pic>
        <p:nvPicPr>
          <p:cNvPr id="8" name="Picture 2" descr="논문 읽기] NasNet(2018) 리뷰, Learning Transferable Architectures for Scalable  Image Recognition">
            <a:extLst>
              <a:ext uri="{FF2B5EF4-FFF2-40B4-BE49-F238E27FC236}">
                <a16:creationId xmlns:a16="http://schemas.microsoft.com/office/drawing/2014/main" id="{428CD9D8-EC4F-E41C-3F13-C027B1458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2" t="2605" r="14657" b="21695"/>
          <a:stretch/>
        </p:blipFill>
        <p:spPr bwMode="auto">
          <a:xfrm>
            <a:off x="8223491" y="3580710"/>
            <a:ext cx="854384" cy="314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76AFE66-D3F2-1504-1C9B-9299604A2C95}"/>
              </a:ext>
            </a:extLst>
          </p:cNvPr>
          <p:cNvSpPr/>
          <p:nvPr/>
        </p:nvSpPr>
        <p:spPr>
          <a:xfrm>
            <a:off x="8252884" y="5354218"/>
            <a:ext cx="834718" cy="9145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7ADFF3C-3111-DA27-B82F-C8D136276EBB}"/>
              </a:ext>
            </a:extLst>
          </p:cNvPr>
          <p:cNvSpPr/>
          <p:nvPr/>
        </p:nvSpPr>
        <p:spPr>
          <a:xfrm>
            <a:off x="8252884" y="4668418"/>
            <a:ext cx="834718" cy="9145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3E01478-7BA1-251E-DE08-EE8579DCECF1}"/>
              </a:ext>
            </a:extLst>
          </p:cNvPr>
          <p:cNvSpPr/>
          <p:nvPr/>
        </p:nvSpPr>
        <p:spPr>
          <a:xfrm>
            <a:off x="8252884" y="3986042"/>
            <a:ext cx="834718" cy="9145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68672C-0A33-F1F5-8378-A38B1016B0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34" t="36273" r="3651" b="60461"/>
          <a:stretch/>
        </p:blipFill>
        <p:spPr>
          <a:xfrm>
            <a:off x="5340625" y="198395"/>
            <a:ext cx="6851375" cy="204024"/>
          </a:xfrm>
          <a:prstGeom prst="rect">
            <a:avLst/>
          </a:prstGeom>
          <a:ln w="9525">
            <a:solidFill>
              <a:srgbClr val="00B05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234740-A1AF-D333-46BC-8667F46B01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2" t="54729" r="3822" b="41256"/>
          <a:stretch/>
        </p:blipFill>
        <p:spPr>
          <a:xfrm>
            <a:off x="5340624" y="430216"/>
            <a:ext cx="6851376" cy="250821"/>
          </a:xfrm>
          <a:prstGeom prst="rect">
            <a:avLst/>
          </a:prstGeom>
          <a:ln w="9525">
            <a:solidFill>
              <a:srgbClr val="00B05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C338DA-AE12-707F-E97C-2ABCFE235E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3" t="75136" r="5282" b="22180"/>
          <a:stretch/>
        </p:blipFill>
        <p:spPr>
          <a:xfrm>
            <a:off x="5340624" y="702744"/>
            <a:ext cx="6738732" cy="167692"/>
          </a:xfrm>
          <a:prstGeom prst="rect">
            <a:avLst/>
          </a:prstGeom>
          <a:ln w="952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861509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C1E48F2-9CBB-A4FC-81C4-96D30C3D6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9" y="90128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/>
              <a:t>NormalCell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6C7D75-916D-7DB4-5112-231165A68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BE3A98B-45C5-8E16-9CE2-DFB56D09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Code – ImageNet</a:t>
            </a:r>
            <a:endParaRPr lang="ko-KR" altLang="en-US"/>
          </a:p>
        </p:txBody>
      </p:sp>
      <p:pic>
        <p:nvPicPr>
          <p:cNvPr id="8" name="Picture 2" descr="논문 읽기] NasNet(2018) 리뷰, Learning Transferable Architectures for Scalable  Image Recognition">
            <a:extLst>
              <a:ext uri="{FF2B5EF4-FFF2-40B4-BE49-F238E27FC236}">
                <a16:creationId xmlns:a16="http://schemas.microsoft.com/office/drawing/2014/main" id="{428CD9D8-EC4F-E41C-3F13-C027B1458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2" t="2605" r="14657" b="21695"/>
          <a:stretch/>
        </p:blipFill>
        <p:spPr bwMode="auto">
          <a:xfrm>
            <a:off x="8223491" y="3580710"/>
            <a:ext cx="854384" cy="314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76AFE66-D3F2-1504-1C9B-9299604A2C95}"/>
              </a:ext>
            </a:extLst>
          </p:cNvPr>
          <p:cNvSpPr/>
          <p:nvPr/>
        </p:nvSpPr>
        <p:spPr>
          <a:xfrm>
            <a:off x="8252884" y="5252624"/>
            <a:ext cx="834718" cy="11353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7ADFF3C-3111-DA27-B82F-C8D136276EBB}"/>
              </a:ext>
            </a:extLst>
          </p:cNvPr>
          <p:cNvSpPr/>
          <p:nvPr/>
        </p:nvSpPr>
        <p:spPr>
          <a:xfrm>
            <a:off x="8252884" y="4566824"/>
            <a:ext cx="834718" cy="11353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3E01478-7BA1-251E-DE08-EE8579DCECF1}"/>
              </a:ext>
            </a:extLst>
          </p:cNvPr>
          <p:cNvSpPr/>
          <p:nvPr/>
        </p:nvSpPr>
        <p:spPr>
          <a:xfrm>
            <a:off x="8252884" y="3884448"/>
            <a:ext cx="834718" cy="11353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5347AC-4592-74BE-6CCA-CE30E3B16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05" y="1224783"/>
            <a:ext cx="7087589" cy="54966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1D74F9-1B0D-130A-74F3-36A9BABCB2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8" t="39360" r="5411" b="58076"/>
          <a:stretch/>
        </p:blipFill>
        <p:spPr>
          <a:xfrm>
            <a:off x="5150394" y="150296"/>
            <a:ext cx="6759997" cy="160196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81531A-864A-BBF5-9AA2-775075D325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22" t="57703" r="5412" b="32702"/>
          <a:stretch/>
        </p:blipFill>
        <p:spPr>
          <a:xfrm>
            <a:off x="5137142" y="340518"/>
            <a:ext cx="6670146" cy="599299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798255A-F752-6709-E447-F5F43DE3F3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22" t="77788" r="4381" b="13105"/>
          <a:stretch/>
        </p:blipFill>
        <p:spPr>
          <a:xfrm>
            <a:off x="5137142" y="939817"/>
            <a:ext cx="6749659" cy="568841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489077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C1E48F2-9CBB-A4FC-81C4-96D30C3D6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9" y="90128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/>
              <a:t>ReductionCell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6C7D75-916D-7DB4-5112-231165A68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BE3A98B-45C5-8E16-9CE2-DFB56D09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Code – ImageNet</a:t>
            </a:r>
            <a:endParaRPr lang="ko-KR" altLang="en-US"/>
          </a:p>
        </p:txBody>
      </p:sp>
      <p:pic>
        <p:nvPicPr>
          <p:cNvPr id="8" name="Picture 2" descr="논문 읽기] NasNet(2018) 리뷰, Learning Transferable Architectures for Scalable  Image Recognition">
            <a:extLst>
              <a:ext uri="{FF2B5EF4-FFF2-40B4-BE49-F238E27FC236}">
                <a16:creationId xmlns:a16="http://schemas.microsoft.com/office/drawing/2014/main" id="{428CD9D8-EC4F-E41C-3F13-C027B1458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2" t="2605" r="14657" b="21695"/>
          <a:stretch/>
        </p:blipFill>
        <p:spPr bwMode="auto">
          <a:xfrm>
            <a:off x="8402395" y="3429000"/>
            <a:ext cx="854384" cy="314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76AFE66-D3F2-1504-1C9B-9299604A2C95}"/>
              </a:ext>
            </a:extLst>
          </p:cNvPr>
          <p:cNvSpPr/>
          <p:nvPr/>
        </p:nvSpPr>
        <p:spPr>
          <a:xfrm>
            <a:off x="8431788" y="4701246"/>
            <a:ext cx="834718" cy="24875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08C1DD-A4DA-8BD0-B1C2-2E2FA2638DFC}"/>
              </a:ext>
            </a:extLst>
          </p:cNvPr>
          <p:cNvSpPr/>
          <p:nvPr/>
        </p:nvSpPr>
        <p:spPr>
          <a:xfrm>
            <a:off x="8431788" y="4025007"/>
            <a:ext cx="834718" cy="24875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2A9BB7-9B8A-63D0-6BD7-607DBBB090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3" t="49233" r="5153" b="46785"/>
          <a:stretch/>
        </p:blipFill>
        <p:spPr>
          <a:xfrm>
            <a:off x="5138530" y="185703"/>
            <a:ext cx="6748671" cy="24875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215761-99FC-9900-E4E4-0CD9E7630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3" t="69319" r="5153" b="28089"/>
          <a:stretch/>
        </p:blipFill>
        <p:spPr>
          <a:xfrm>
            <a:off x="5138530" y="427381"/>
            <a:ext cx="6748671" cy="16196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8374AFD-9D8E-CA81-0D48-35D6EB61A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761" y="1232970"/>
            <a:ext cx="7115034" cy="543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32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C1E48F2-9CBB-A4FC-81C4-96D30C3D6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9" y="90128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/>
              <a:t>NASNet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6C7D75-916D-7DB4-5112-231165A68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BE3A98B-45C5-8E16-9CE2-DFB56D09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Code – ImageNet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B314AB-CFF8-B454-F5EA-1D660927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707" y="609686"/>
            <a:ext cx="7714154" cy="62466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E46890-6FD7-8DA4-9262-E61D4A1E7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9" y="3274684"/>
            <a:ext cx="4263945" cy="268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45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D2082E-85F8-0C83-5FF7-B0A42B9E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5828B49-9D1C-CF68-DFC3-22DA5995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Diagram</a:t>
            </a:r>
            <a:endParaRPr lang="ko-KR" altLang="en-US"/>
          </a:p>
        </p:txBody>
      </p:sp>
      <p:pic>
        <p:nvPicPr>
          <p:cNvPr id="2050" name="Picture 2" descr="Review: NASNet — Neural Architecture Search Network (Image Classification)  | by Sik-Ho Tsang | Medium">
            <a:extLst>
              <a:ext uri="{FF2B5EF4-FFF2-40B4-BE49-F238E27FC236}">
                <a16:creationId xmlns:a16="http://schemas.microsoft.com/office/drawing/2014/main" id="{9A145077-5E20-DAFC-434C-5E7B4A7E0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2180"/>
            <a:ext cx="8810625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논문 읽기] NasNet(2018) 리뷰, Learning Transferable Architectures for Scalable  Image Recognition">
            <a:extLst>
              <a:ext uri="{FF2B5EF4-FFF2-40B4-BE49-F238E27FC236}">
                <a16:creationId xmlns:a16="http://schemas.microsoft.com/office/drawing/2014/main" id="{8ED58156-C2B4-ACE6-BFB7-E77738569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6" t="18789" r="61366" b="21748"/>
          <a:stretch/>
        </p:blipFill>
        <p:spPr bwMode="auto">
          <a:xfrm>
            <a:off x="8979313" y="1401962"/>
            <a:ext cx="1335024" cy="423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논문 읽기] NasNet(2018) 리뷰, Learning Transferable Architectures for Scalable  Image Recognition">
            <a:extLst>
              <a:ext uri="{FF2B5EF4-FFF2-40B4-BE49-F238E27FC236}">
                <a16:creationId xmlns:a16="http://schemas.microsoft.com/office/drawing/2014/main" id="{C9144BBC-D26A-B4CA-0E2A-864E45535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37" t="2222" r="14400" b="21748"/>
          <a:stretch/>
        </p:blipFill>
        <p:spPr bwMode="auto">
          <a:xfrm>
            <a:off x="10483025" y="1123298"/>
            <a:ext cx="1538287" cy="541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209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F95F0D-315E-9962-9062-A4BD20A6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20046"/>
            <a:ext cx="2743200" cy="365125"/>
          </a:xfrm>
        </p:spPr>
        <p:txBody>
          <a:bodyPr/>
          <a:lstStyle/>
          <a:p>
            <a:fld id="{697E9AA7-29BF-4588-B153-0341F1751AC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DDE5BFE-E9A2-6770-9A72-7F8CB940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Modify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873437-B0B0-71B9-1251-DE3526506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18" r="8428"/>
          <a:stretch/>
        </p:blipFill>
        <p:spPr>
          <a:xfrm>
            <a:off x="838200" y="724935"/>
            <a:ext cx="1643743" cy="6133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E53785-86FC-6440-E783-6EE5D330E948}"/>
              </a:ext>
            </a:extLst>
          </p:cNvPr>
          <p:cNvSpPr txBox="1"/>
          <p:nvPr/>
        </p:nvSpPr>
        <p:spPr>
          <a:xfrm>
            <a:off x="2108667" y="5285323"/>
            <a:ext cx="120577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200" b="1"/>
              <a:t>[2, </a:t>
            </a:r>
            <a:r>
              <a:rPr lang="en-US" altLang="ko-KR" sz="1200" b="1">
                <a:solidFill>
                  <a:srgbClr val="FF0000"/>
                </a:solidFill>
              </a:rPr>
              <a:t>96</a:t>
            </a:r>
            <a:r>
              <a:rPr lang="en-US" altLang="ko-KR" sz="1200" b="1"/>
              <a:t>, 32, 32]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54BA7-0971-8125-E91B-0B211762C062}"/>
              </a:ext>
            </a:extLst>
          </p:cNvPr>
          <p:cNvSpPr txBox="1"/>
          <p:nvPr/>
        </p:nvSpPr>
        <p:spPr>
          <a:xfrm>
            <a:off x="2108667" y="4957632"/>
            <a:ext cx="1205779" cy="27699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200" b="1"/>
              <a:t>[2, </a:t>
            </a:r>
            <a:r>
              <a:rPr lang="en-US" altLang="ko-KR" sz="1200" b="1">
                <a:solidFill>
                  <a:srgbClr val="00B050"/>
                </a:solidFill>
              </a:rPr>
              <a:t>32</a:t>
            </a:r>
            <a:r>
              <a:rPr lang="en-US" altLang="ko-KR" sz="1200" b="1"/>
              <a:t>, 32, 32]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4D0FC-79B3-12CD-4761-E0F835C19F2E}"/>
              </a:ext>
            </a:extLst>
          </p:cNvPr>
          <p:cNvSpPr txBox="1"/>
          <p:nvPr/>
        </p:nvSpPr>
        <p:spPr>
          <a:xfrm>
            <a:off x="2141547" y="5610038"/>
            <a:ext cx="1116011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200" b="1"/>
              <a:t>[2, </a:t>
            </a:r>
            <a:r>
              <a:rPr lang="en-US" altLang="ko-KR" sz="1200" b="1">
                <a:solidFill>
                  <a:srgbClr val="FF0000"/>
                </a:solidFill>
              </a:rPr>
              <a:t>3</a:t>
            </a:r>
            <a:r>
              <a:rPr lang="en-US" altLang="ko-KR" sz="1200" b="1"/>
              <a:t>, 32, 32]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A5D086-3AF6-B0B5-9E92-6F7DFF2853F1}"/>
              </a:ext>
            </a:extLst>
          </p:cNvPr>
          <p:cNvSpPr txBox="1"/>
          <p:nvPr/>
        </p:nvSpPr>
        <p:spPr>
          <a:xfrm>
            <a:off x="1330040" y="5407246"/>
            <a:ext cx="793807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/>
              <a:t>Stem</a:t>
            </a:r>
            <a:r>
              <a:rPr lang="ko-KR" altLang="en-US" sz="1050"/>
              <a:t> </a:t>
            </a:r>
            <a:r>
              <a:rPr lang="en-US" altLang="ko-KR" sz="1050"/>
              <a:t>Cell</a:t>
            </a:r>
            <a:endParaRPr lang="ko-KR" altLang="en-US"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79869-47C8-A1B1-F478-C45546ECCCCF}"/>
              </a:ext>
            </a:extLst>
          </p:cNvPr>
          <p:cNvSpPr txBox="1"/>
          <p:nvPr/>
        </p:nvSpPr>
        <p:spPr>
          <a:xfrm>
            <a:off x="2123847" y="4017990"/>
            <a:ext cx="1205779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200" b="1"/>
              <a:t>[2, 64, 16, 16]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0DC63C-C378-A2B8-4C29-01E0295A05D4}"/>
              </a:ext>
            </a:extLst>
          </p:cNvPr>
          <p:cNvSpPr txBox="1"/>
          <p:nvPr/>
        </p:nvSpPr>
        <p:spPr>
          <a:xfrm>
            <a:off x="2123847" y="3350806"/>
            <a:ext cx="1205779" cy="27699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200" b="1"/>
              <a:t>[2, </a:t>
            </a:r>
            <a:r>
              <a:rPr lang="en-US" altLang="ko-KR" sz="1200" b="1">
                <a:solidFill>
                  <a:srgbClr val="00B050"/>
                </a:solidFill>
              </a:rPr>
              <a:t>64</a:t>
            </a:r>
            <a:r>
              <a:rPr lang="en-US" altLang="ko-KR" sz="1200" b="1"/>
              <a:t>, 16, 16]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F5FCEF-F945-F7A6-E928-379086F39856}"/>
              </a:ext>
            </a:extLst>
          </p:cNvPr>
          <p:cNvSpPr txBox="1"/>
          <p:nvPr/>
        </p:nvSpPr>
        <p:spPr>
          <a:xfrm>
            <a:off x="2123847" y="2706137"/>
            <a:ext cx="1295547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200" b="1"/>
              <a:t>[2, 128, 16, 16]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C80132-8199-CC82-A3B5-24AD05822768}"/>
              </a:ext>
            </a:extLst>
          </p:cNvPr>
          <p:cNvSpPr txBox="1"/>
          <p:nvPr/>
        </p:nvSpPr>
        <p:spPr>
          <a:xfrm>
            <a:off x="2123847" y="1676118"/>
            <a:ext cx="1116011" cy="27699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200" b="1"/>
              <a:t>[2, </a:t>
            </a:r>
            <a:r>
              <a:rPr lang="en-US" altLang="ko-KR" sz="1200" b="1">
                <a:solidFill>
                  <a:srgbClr val="00B050"/>
                </a:solidFill>
              </a:rPr>
              <a:t>128</a:t>
            </a:r>
            <a:r>
              <a:rPr lang="en-US" altLang="ko-KR" sz="1200" b="1"/>
              <a:t>, 8, 8]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DC49C5-894B-0367-D205-282DA6E54310}"/>
              </a:ext>
            </a:extLst>
          </p:cNvPr>
          <p:cNvSpPr txBox="1"/>
          <p:nvPr/>
        </p:nvSpPr>
        <p:spPr>
          <a:xfrm>
            <a:off x="1330040" y="1253934"/>
            <a:ext cx="763351" cy="2539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/>
              <a:t>ConcatX6</a:t>
            </a:r>
            <a:endParaRPr lang="ko-KR" altLang="en-US" sz="105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A2169A-8223-7053-9345-1E26A5F166E0}"/>
              </a:ext>
            </a:extLst>
          </p:cNvPr>
          <p:cNvSpPr txBox="1"/>
          <p:nvPr/>
        </p:nvSpPr>
        <p:spPr>
          <a:xfrm>
            <a:off x="2123847" y="1045774"/>
            <a:ext cx="1116011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200" b="1"/>
              <a:t>[2, </a:t>
            </a:r>
            <a:r>
              <a:rPr lang="en-US" altLang="ko-KR" sz="1200" b="1">
                <a:solidFill>
                  <a:srgbClr val="FF0000"/>
                </a:solidFill>
              </a:rPr>
              <a:t>768</a:t>
            </a:r>
            <a:r>
              <a:rPr lang="en-US" altLang="ko-KR" sz="1200" b="1"/>
              <a:t>, 8, 8]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391C01-83F5-0F91-33FA-9D5DDEB2EBB7}"/>
              </a:ext>
            </a:extLst>
          </p:cNvPr>
          <p:cNvSpPr txBox="1"/>
          <p:nvPr/>
        </p:nvSpPr>
        <p:spPr>
          <a:xfrm>
            <a:off x="1330040" y="4654481"/>
            <a:ext cx="763351" cy="2539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/>
              <a:t>ConcatX6</a:t>
            </a:r>
            <a:endParaRPr lang="ko-KR" altLang="en-US" sz="105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893C79-3EDE-0368-4492-CEA54FD70C9A}"/>
              </a:ext>
            </a:extLst>
          </p:cNvPr>
          <p:cNvSpPr txBox="1"/>
          <p:nvPr/>
        </p:nvSpPr>
        <p:spPr>
          <a:xfrm>
            <a:off x="1330040" y="3033375"/>
            <a:ext cx="763351" cy="2539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/>
              <a:t>ConcatX6</a:t>
            </a:r>
            <a:endParaRPr lang="ko-KR" altLang="en-US" sz="105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E6D593-7CD1-975B-6CC4-4B940660E936}"/>
              </a:ext>
            </a:extLst>
          </p:cNvPr>
          <p:cNvSpPr txBox="1"/>
          <p:nvPr/>
        </p:nvSpPr>
        <p:spPr>
          <a:xfrm>
            <a:off x="2108667" y="4544978"/>
            <a:ext cx="1295547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200" b="1"/>
              <a:t>[2, 192, 32, 32]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698974-ABB8-C5C6-FAB1-FC895123A559}"/>
              </a:ext>
            </a:extLst>
          </p:cNvPr>
          <p:cNvSpPr txBox="1"/>
          <p:nvPr/>
        </p:nvSpPr>
        <p:spPr>
          <a:xfrm>
            <a:off x="2123847" y="4304919"/>
            <a:ext cx="1205779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200" b="1"/>
              <a:t>[2, 64, 32, 32]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FDFB62-6251-8A2B-6E78-C8BFF724A5BF}"/>
              </a:ext>
            </a:extLst>
          </p:cNvPr>
          <p:cNvSpPr txBox="1"/>
          <p:nvPr/>
        </p:nvSpPr>
        <p:spPr>
          <a:xfrm>
            <a:off x="2123847" y="3665523"/>
            <a:ext cx="1295547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200" b="1"/>
              <a:t>[2, 192, 16, 16]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E07A78-7FB8-5DDC-2C3E-4A14B4E50DF5}"/>
              </a:ext>
            </a:extLst>
          </p:cNvPr>
          <p:cNvSpPr txBox="1"/>
          <p:nvPr/>
        </p:nvSpPr>
        <p:spPr>
          <a:xfrm>
            <a:off x="2123847" y="2934937"/>
            <a:ext cx="1295547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200" b="1"/>
              <a:t>[2, 384, 16, 16]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16A05C-0968-2309-5AFE-4F79A95F888E}"/>
              </a:ext>
            </a:extLst>
          </p:cNvPr>
          <p:cNvSpPr txBox="1"/>
          <p:nvPr/>
        </p:nvSpPr>
        <p:spPr>
          <a:xfrm>
            <a:off x="2123847" y="2314738"/>
            <a:ext cx="1116011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200" b="1"/>
              <a:t>[2, 128, 8, 8]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60F3027-5E50-1565-F77E-21AEDA144525}"/>
              </a:ext>
            </a:extLst>
          </p:cNvPr>
          <p:cNvSpPr txBox="1"/>
          <p:nvPr/>
        </p:nvSpPr>
        <p:spPr>
          <a:xfrm>
            <a:off x="2123847" y="2014079"/>
            <a:ext cx="1116011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ko-KR" sz="1200" b="1"/>
              <a:t>[2, 384, 8, 8]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89C161-A294-5BF9-0769-14A00E5EEFB7}"/>
              </a:ext>
            </a:extLst>
          </p:cNvPr>
          <p:cNvSpPr txBox="1"/>
          <p:nvPr/>
        </p:nvSpPr>
        <p:spPr>
          <a:xfrm>
            <a:off x="3404214" y="2130943"/>
            <a:ext cx="907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128X3=384</a:t>
            </a:r>
            <a:endParaRPr lang="ko-KR" altLang="en-US" sz="11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DDE947-5552-3425-A5F5-3B273BB52157}"/>
              </a:ext>
            </a:extLst>
          </p:cNvPr>
          <p:cNvSpPr txBox="1"/>
          <p:nvPr/>
        </p:nvSpPr>
        <p:spPr>
          <a:xfrm>
            <a:off x="3404214" y="1202270"/>
            <a:ext cx="888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128x6=768</a:t>
            </a:r>
            <a:endParaRPr lang="ko-KR" altLang="en-US" sz="11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3FD097-DCD0-0897-6DD6-63AE65578625}"/>
              </a:ext>
            </a:extLst>
          </p:cNvPr>
          <p:cNvSpPr txBox="1"/>
          <p:nvPr/>
        </p:nvSpPr>
        <p:spPr>
          <a:xfrm>
            <a:off x="3404214" y="5394120"/>
            <a:ext cx="17588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3-&gt;96 </a:t>
            </a:r>
            <a:r>
              <a:rPr lang="ko-KR" altLang="en-US" sz="1100"/>
              <a:t>임의 채널 수 늘림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012B49-1DDA-2801-D5B9-E650B03EF5F3}"/>
              </a:ext>
            </a:extLst>
          </p:cNvPr>
          <p:cNvSpPr txBox="1"/>
          <p:nvPr/>
        </p:nvSpPr>
        <p:spPr>
          <a:xfrm>
            <a:off x="3404214" y="3808377"/>
            <a:ext cx="830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64X3=192</a:t>
            </a:r>
            <a:endParaRPr lang="ko-KR" altLang="en-US" sz="11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C17C02D-28AA-5B80-038E-C9C07079CB2C}"/>
              </a:ext>
            </a:extLst>
          </p:cNvPr>
          <p:cNvSpPr txBox="1"/>
          <p:nvPr/>
        </p:nvSpPr>
        <p:spPr>
          <a:xfrm>
            <a:off x="3404214" y="4688121"/>
            <a:ext cx="830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32X6=192</a:t>
            </a:r>
            <a:endParaRPr lang="ko-KR" altLang="en-US" sz="11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87BDB54-F3E5-5783-7D90-C93105D45602}"/>
              </a:ext>
            </a:extLst>
          </p:cNvPr>
          <p:cNvSpPr txBox="1"/>
          <p:nvPr/>
        </p:nvSpPr>
        <p:spPr>
          <a:xfrm>
            <a:off x="3404214" y="3063271"/>
            <a:ext cx="830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64X6=384</a:t>
            </a:r>
            <a:endParaRPr lang="ko-KR" altLang="en-US" sz="11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8E7DA5-4745-7F0A-8301-7AD81DB3AADB}"/>
              </a:ext>
            </a:extLst>
          </p:cNvPr>
          <p:cNvSpPr txBox="1"/>
          <p:nvPr/>
        </p:nvSpPr>
        <p:spPr>
          <a:xfrm>
            <a:off x="3404214" y="4164408"/>
            <a:ext cx="1220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Red</a:t>
            </a:r>
            <a:r>
              <a:rPr lang="ko-KR" altLang="en-US" sz="1100"/>
              <a:t>셀 </a:t>
            </a:r>
            <a:r>
              <a:rPr lang="en-US" altLang="ko-KR" sz="1100"/>
              <a:t>w, h </a:t>
            </a:r>
            <a:r>
              <a:rPr lang="ko-KR" altLang="en-US" sz="1100"/>
              <a:t>절반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B14F29-FBA6-67C0-697E-591934602268}"/>
              </a:ext>
            </a:extLst>
          </p:cNvPr>
          <p:cNvSpPr txBox="1"/>
          <p:nvPr/>
        </p:nvSpPr>
        <p:spPr>
          <a:xfrm>
            <a:off x="3404214" y="2492187"/>
            <a:ext cx="1220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Red</a:t>
            </a:r>
            <a:r>
              <a:rPr lang="ko-KR" altLang="en-US" sz="1100"/>
              <a:t>셀 </a:t>
            </a:r>
            <a:r>
              <a:rPr lang="en-US" altLang="ko-KR" sz="1100"/>
              <a:t>w, h </a:t>
            </a:r>
            <a:r>
              <a:rPr lang="ko-KR" altLang="en-US" sz="1100"/>
              <a:t>절반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5ADC547-3720-9747-4447-6E68AFAE546B}"/>
              </a:ext>
            </a:extLst>
          </p:cNvPr>
          <p:cNvSpPr txBox="1"/>
          <p:nvPr/>
        </p:nvSpPr>
        <p:spPr>
          <a:xfrm>
            <a:off x="6166236" y="861108"/>
            <a:ext cx="36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목표 </a:t>
            </a:r>
            <a:r>
              <a:rPr lang="en-US" altLang="ko-KR"/>
              <a:t>: </a:t>
            </a:r>
            <a:r>
              <a:rPr lang="ko-KR" altLang="en-US"/>
              <a:t>파라미터 수 감소</a:t>
            </a:r>
            <a:r>
              <a:rPr lang="en-US" altLang="ko-KR"/>
              <a:t>, acc</a:t>
            </a:r>
            <a:r>
              <a:rPr lang="ko-KR" altLang="en-US"/>
              <a:t> 향상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E7277A1A-FB8F-E056-63A0-5FAAEC912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474" y="1230440"/>
            <a:ext cx="5115337" cy="525360"/>
          </a:xfrm>
          <a:prstGeom prst="rect">
            <a:avLst/>
          </a:prstGeom>
        </p:spPr>
      </p:pic>
      <p:pic>
        <p:nvPicPr>
          <p:cNvPr id="2" name="Picture 2" descr="Review: NASNet — Neural Architecture Search Network (Image Classification)  | by Sik-Ho Tsang | Medium">
            <a:extLst>
              <a:ext uri="{FF2B5EF4-FFF2-40B4-BE49-F238E27FC236}">
                <a16:creationId xmlns:a16="http://schemas.microsoft.com/office/drawing/2014/main" id="{1A54F8EC-C7C9-CB0B-7360-A0EBDA258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242" y="1777775"/>
            <a:ext cx="6637962" cy="388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3D1A966A-2FC3-F454-9B99-CE92F71403F8}"/>
              </a:ext>
            </a:extLst>
          </p:cNvPr>
          <p:cNvSpPr/>
          <p:nvPr/>
        </p:nvSpPr>
        <p:spPr>
          <a:xfrm>
            <a:off x="5247077" y="3180473"/>
            <a:ext cx="3670891" cy="422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0A51026-1563-3657-E3D1-65C1B8898DFE}"/>
              </a:ext>
            </a:extLst>
          </p:cNvPr>
          <p:cNvSpPr/>
          <p:nvPr/>
        </p:nvSpPr>
        <p:spPr>
          <a:xfrm>
            <a:off x="6814042" y="5049020"/>
            <a:ext cx="536959" cy="3835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50E61B3-0992-61F4-8A52-D988A9C911A3}"/>
              </a:ext>
            </a:extLst>
          </p:cNvPr>
          <p:cNvSpPr/>
          <p:nvPr/>
        </p:nvSpPr>
        <p:spPr>
          <a:xfrm>
            <a:off x="9068876" y="2528437"/>
            <a:ext cx="1505056" cy="4471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6957F0D-4E24-E8C5-8A5C-EDAB9025ABF6}"/>
              </a:ext>
            </a:extLst>
          </p:cNvPr>
          <p:cNvSpPr/>
          <p:nvPr/>
        </p:nvSpPr>
        <p:spPr>
          <a:xfrm>
            <a:off x="10379983" y="3255683"/>
            <a:ext cx="1505056" cy="4471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DDC83B-D83A-7AFB-0E43-2EF7ACD4AFCC}"/>
              </a:ext>
            </a:extLst>
          </p:cNvPr>
          <p:cNvSpPr txBox="1"/>
          <p:nvPr/>
        </p:nvSpPr>
        <p:spPr>
          <a:xfrm>
            <a:off x="6425931" y="57054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1"/>
                </a:solidFill>
              </a:rPr>
              <a:t>6</a:t>
            </a:r>
            <a:r>
              <a:rPr lang="ko-KR" altLang="en-US">
                <a:solidFill>
                  <a:schemeClr val="accent1"/>
                </a:solidFill>
              </a:rPr>
              <a:t>개 </a:t>
            </a:r>
            <a:r>
              <a:rPr lang="en-US" altLang="ko-KR">
                <a:solidFill>
                  <a:schemeClr val="accent1"/>
                </a:solidFill>
              </a:rPr>
              <a:t>concat</a:t>
            </a: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7F9CD3-FEAE-5AC3-9820-C27B0172504F}"/>
              </a:ext>
            </a:extLst>
          </p:cNvPr>
          <p:cNvSpPr txBox="1"/>
          <p:nvPr/>
        </p:nvSpPr>
        <p:spPr>
          <a:xfrm>
            <a:off x="9723393" y="57054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1"/>
                </a:solidFill>
              </a:rPr>
              <a:t>4</a:t>
            </a:r>
            <a:r>
              <a:rPr lang="ko-KR" altLang="en-US">
                <a:solidFill>
                  <a:schemeClr val="accent1"/>
                </a:solidFill>
              </a:rPr>
              <a:t>개 </a:t>
            </a:r>
            <a:r>
              <a:rPr lang="en-US" altLang="ko-KR">
                <a:solidFill>
                  <a:schemeClr val="accent1"/>
                </a:solidFill>
              </a:rPr>
              <a:t>concat</a:t>
            </a: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B63A26-DF8B-347D-57FB-2D5AFFEBC9DE}"/>
              </a:ext>
            </a:extLst>
          </p:cNvPr>
          <p:cNvSpPr txBox="1"/>
          <p:nvPr/>
        </p:nvSpPr>
        <p:spPr>
          <a:xfrm>
            <a:off x="6095366" y="6074732"/>
            <a:ext cx="5153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다음 </a:t>
            </a:r>
            <a:r>
              <a:rPr lang="en-US" altLang="ko-KR"/>
              <a:t>cell</a:t>
            </a:r>
            <a:r>
              <a:rPr lang="ko-KR" altLang="en-US"/>
              <a:t>에서 필요 시 </a:t>
            </a:r>
            <a:r>
              <a:rPr lang="en-US" altLang="ko-KR"/>
              <a:t>1x1 </a:t>
            </a:r>
            <a:r>
              <a:rPr lang="ko-KR" altLang="en-US"/>
              <a:t>크기 조정하여 사용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7AE114-E3E6-2221-F88C-CBE4103795BD}"/>
              </a:ext>
            </a:extLst>
          </p:cNvPr>
          <p:cNvSpPr/>
          <p:nvPr/>
        </p:nvSpPr>
        <p:spPr>
          <a:xfrm>
            <a:off x="2141547" y="6255641"/>
            <a:ext cx="2500772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2000" b="1">
                <a:ln/>
                <a:solidFill>
                  <a:schemeClr val="accent3"/>
                </a:solidFill>
              </a:rPr>
              <a:t>NASNet-A 6@768</a:t>
            </a:r>
          </a:p>
        </p:txBody>
      </p:sp>
    </p:spTree>
    <p:extLst>
      <p:ext uri="{BB962C8B-B14F-4D97-AF65-F5344CB8AC3E}">
        <p14:creationId xmlns:p14="http://schemas.microsoft.com/office/powerpoint/2010/main" val="2233180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BE098CC-C445-549C-FFB8-A8BD756AE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984377"/>
            <a:ext cx="10515600" cy="4351338"/>
          </a:xfrm>
        </p:spPr>
        <p:txBody>
          <a:bodyPr/>
          <a:lstStyle/>
          <a:p>
            <a:r>
              <a:rPr lang="en-US" altLang="ko-KR"/>
              <a:t>sep</a:t>
            </a:r>
            <a:r>
              <a:rPr lang="ko-KR" altLang="en-US"/>
              <a:t> </a:t>
            </a:r>
            <a:r>
              <a:rPr lang="en-US" altLang="ko-KR"/>
              <a:t>conv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C11EC15-226D-539E-98A1-029EE0A5B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E8135EB-FF60-AA5A-534B-59CE0823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Code – Cifar10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291397-B832-A10A-18E6-09A09FF43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723" y="681037"/>
            <a:ext cx="7129389" cy="62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95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311C595-63A0-BD1B-DB61-480634D30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8ADCCF-ED50-1364-9FAC-9240BDDE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81D1A31-D44C-98C3-AB04-83C735480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sep  2</a:t>
            </a:r>
            <a:r>
              <a:rPr lang="ko-KR" altLang="en-US"/>
              <a:t>번 반복 결과 </a:t>
            </a:r>
            <a:r>
              <a:rPr lang="en-US" altLang="ko-KR"/>
              <a:t>– cifar10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54F347-B309-8F53-F9BE-BD5F467B2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25" y="940252"/>
            <a:ext cx="8992855" cy="4477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7FA033-C051-1D88-6876-8C0409C0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01" y="5456777"/>
            <a:ext cx="8331337" cy="6810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F7BFF0-0AD4-802E-C189-5E7693FDB9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487" b="-2018"/>
          <a:stretch/>
        </p:blipFill>
        <p:spPr>
          <a:xfrm>
            <a:off x="8569163" y="2963473"/>
            <a:ext cx="3466155" cy="205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07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BE098CC-C445-549C-FFB8-A8BD756AE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984377"/>
            <a:ext cx="10515600" cy="4351338"/>
          </a:xfrm>
        </p:spPr>
        <p:txBody>
          <a:bodyPr/>
          <a:lstStyle/>
          <a:p>
            <a:r>
              <a:rPr lang="en-US" altLang="ko-KR"/>
              <a:t>Normal Cell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C11EC15-226D-539E-98A1-029EE0A5B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E8135EB-FF60-AA5A-534B-59CE0823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Code – Cifar10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8D23E2-68E1-2DCC-4593-7D91AF76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428" y="1193079"/>
            <a:ext cx="7868748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31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BE098CC-C445-549C-FFB8-A8BD756AE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984377"/>
            <a:ext cx="10515600" cy="4351338"/>
          </a:xfrm>
        </p:spPr>
        <p:txBody>
          <a:bodyPr/>
          <a:lstStyle/>
          <a:p>
            <a:r>
              <a:rPr lang="en-US" altLang="ko-KR"/>
              <a:t>Reduction Cell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C11EC15-226D-539E-98A1-029EE0A5B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E8135EB-FF60-AA5A-534B-59CE0823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Code – Cifar10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3E50F3-408A-D187-7AC4-4646EE264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841" y="923698"/>
            <a:ext cx="7944959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1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BE098CC-C445-549C-FFB8-A8BD756AE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984377"/>
            <a:ext cx="10515600" cy="4351338"/>
          </a:xfrm>
        </p:spPr>
        <p:txBody>
          <a:bodyPr/>
          <a:lstStyle/>
          <a:p>
            <a:r>
              <a:rPr lang="en-US" altLang="ko-KR"/>
              <a:t>NASNet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C11EC15-226D-539E-98A1-029EE0A5B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E8135EB-FF60-AA5A-534B-59CE0823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Code – Cifar10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23C378-CDC0-0B3D-A07E-B6B71C7E0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6"/>
          <a:stretch/>
        </p:blipFill>
        <p:spPr>
          <a:xfrm>
            <a:off x="3402528" y="864118"/>
            <a:ext cx="6298634" cy="58573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63158F-479D-385D-F298-3B80C208E8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26"/>
          <a:stretch/>
        </p:blipFill>
        <p:spPr>
          <a:xfrm>
            <a:off x="9778864" y="889709"/>
            <a:ext cx="2334015" cy="26483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AD0DB2-50CA-3437-3B19-B09CE7B0DD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2" r="38151"/>
          <a:stretch/>
        </p:blipFill>
        <p:spPr>
          <a:xfrm>
            <a:off x="8789473" y="3746701"/>
            <a:ext cx="3402527" cy="224092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6C5C668-B1BA-E3F3-2C4A-753F5496C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9" y="1522285"/>
            <a:ext cx="3292615" cy="467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59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Inception-v4</Template>
  <TotalTime>124398</TotalTime>
  <Words>475</Words>
  <Application>Microsoft Office PowerPoint</Application>
  <PresentationFormat>와이드스크린</PresentationFormat>
  <Paragraphs>124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NASNet (4)</vt:lpstr>
      <vt:lpstr>Index</vt:lpstr>
      <vt:lpstr>Diagram</vt:lpstr>
      <vt:lpstr>Modify</vt:lpstr>
      <vt:lpstr>Code – Cifar10</vt:lpstr>
      <vt:lpstr>sep  2번 반복 결과 – cifar10</vt:lpstr>
      <vt:lpstr>Code – Cifar10</vt:lpstr>
      <vt:lpstr>Code – Cifar10</vt:lpstr>
      <vt:lpstr>Code – Cifar10</vt:lpstr>
      <vt:lpstr>Training – Cifar10</vt:lpstr>
      <vt:lpstr>Result – Cifar10</vt:lpstr>
      <vt:lpstr>Modeling1 - ImageNet</vt:lpstr>
      <vt:lpstr>파라미터 수에 대한 고찰</vt:lpstr>
      <vt:lpstr>Training1 – ImageNet-mini </vt:lpstr>
      <vt:lpstr>Training1 – ImageNet</vt:lpstr>
      <vt:lpstr>Modeling2 – ImageNet</vt:lpstr>
      <vt:lpstr>Training2 – ImageNet</vt:lpstr>
      <vt:lpstr>Code – ImageNet</vt:lpstr>
      <vt:lpstr>Code – ImageNet</vt:lpstr>
      <vt:lpstr>Code – ImageNet</vt:lpstr>
      <vt:lpstr>Code – ImageNet</vt:lpstr>
      <vt:lpstr>Code – ImageNet</vt:lpstr>
      <vt:lpstr>Code – ImageNet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Inception-v4(3)</dc:title>
  <dc:creator>sein choi</dc:creator>
  <cp:lastModifiedBy>sein choi</cp:lastModifiedBy>
  <cp:revision>121</cp:revision>
  <dcterms:created xsi:type="dcterms:W3CDTF">2024-03-07T04:24:07Z</dcterms:created>
  <dcterms:modified xsi:type="dcterms:W3CDTF">2024-07-15T07:47:06Z</dcterms:modified>
</cp:coreProperties>
</file>